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65" r:id="rId5"/>
    <p:sldId id="258" r:id="rId6"/>
    <p:sldId id="266" r:id="rId7"/>
    <p:sldId id="259" r:id="rId8"/>
    <p:sldId id="267" r:id="rId9"/>
    <p:sldId id="260" r:id="rId10"/>
    <p:sldId id="268" r:id="rId11"/>
    <p:sldId id="261" r:id="rId12"/>
    <p:sldId id="269" r:id="rId13"/>
    <p:sldId id="262" r:id="rId14"/>
    <p:sldId id="270" r:id="rId15"/>
    <p:sldId id="263" r:id="rId16"/>
    <p:sldId id="271" r:id="rId17"/>
    <p:sldId id="277" r:id="rId18"/>
    <p:sldId id="276" r:id="rId1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0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57A23A-575C-4094-BB7D-F4BA3B76336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58967A3-7EF7-4B2C-B61C-32EB49622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D55C0B1-E0F9-4931-B384-45662D00DE6D}"/>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5" name="Marcador de pie de página 4">
            <a:extLst>
              <a:ext uri="{FF2B5EF4-FFF2-40B4-BE49-F238E27FC236}">
                <a16:creationId xmlns:a16="http://schemas.microsoft.com/office/drawing/2014/main" id="{A2EFD863-C2E7-41E3-8B55-862B35673AD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F230E12-A293-4DFC-B013-116255B8EA67}"/>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245592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2622F-B195-423C-983A-662142BD789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328F35C7-7825-4C97-9AA7-BA1F36A29FD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1472DB8-A39D-4E34-BB14-42FF028BA545}"/>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5" name="Marcador de pie de página 4">
            <a:extLst>
              <a:ext uri="{FF2B5EF4-FFF2-40B4-BE49-F238E27FC236}">
                <a16:creationId xmlns:a16="http://schemas.microsoft.com/office/drawing/2014/main" id="{D69F7C73-73C6-4585-9D15-2E16D3148E7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ED18A00-C945-4357-ABAE-4DFC76A0929E}"/>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19514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F8D99-B894-423B-9232-7BF2043CB24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540F68F-0D92-4098-98D2-9C5645191DC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4AFAFA9B-E3BB-4232-8991-A26BA3CE5B47}"/>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5" name="Marcador de pie de página 4">
            <a:extLst>
              <a:ext uri="{FF2B5EF4-FFF2-40B4-BE49-F238E27FC236}">
                <a16:creationId xmlns:a16="http://schemas.microsoft.com/office/drawing/2014/main" id="{0F3034EF-A228-42AC-BDE6-65099D61D8F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CCCB110-998E-4981-A30D-8EA02DDC6B41}"/>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131527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4E202-DA73-4751-A859-01C2A51F0C2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6FED6AA-F078-4ACB-809F-C188FE4B408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ABDDC24-1C48-4F8E-969A-9C70091E16C2}"/>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5" name="Marcador de pie de página 4">
            <a:extLst>
              <a:ext uri="{FF2B5EF4-FFF2-40B4-BE49-F238E27FC236}">
                <a16:creationId xmlns:a16="http://schemas.microsoft.com/office/drawing/2014/main" id="{DA590BB0-0303-4B57-848C-74229CAB01D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D10991D-C8A8-4C7B-91F3-2F9D1C0A3DCD}"/>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13209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F4F16-3DBC-4400-9678-19BA122439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DD77AC3-9CF8-4FEC-B58B-BC9AB2B6BD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6623615-4E0F-4581-8EDD-ECCBD2D8D079}"/>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5" name="Marcador de pie de página 4">
            <a:extLst>
              <a:ext uri="{FF2B5EF4-FFF2-40B4-BE49-F238E27FC236}">
                <a16:creationId xmlns:a16="http://schemas.microsoft.com/office/drawing/2014/main" id="{2FEBA8E2-BD7C-4414-82CA-F76723EC71E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D961AFE-E015-46D9-97DE-4709D4482800}"/>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78780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991F71-EED0-4768-861C-5A409463C12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218B6B44-D4F2-4D65-B2B1-679C43A76EA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CB52DA5-4099-4070-8750-01E06B5598C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96218A43-D7D5-48C4-9B41-695DA03312CA}"/>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6" name="Marcador de pie de página 5">
            <a:extLst>
              <a:ext uri="{FF2B5EF4-FFF2-40B4-BE49-F238E27FC236}">
                <a16:creationId xmlns:a16="http://schemas.microsoft.com/office/drawing/2014/main" id="{39C398B3-0609-44CD-92AB-69EB2F6FC70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502602C-B5BB-43C1-876D-C94F897F48DA}"/>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290155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85CD86-5B4F-4F2E-B5B9-769EFF610EF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C1F9FBA-9691-419B-9B3A-DE4C2E010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CEA17C5-1176-44AD-91DB-BBC8D90D754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5E729FDD-F8FC-4235-8E6D-3C6939865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648FA33-6B3F-4C94-85F2-1EBDBF45B55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3E92B51E-58C3-4042-9008-0A8E6D3E5C55}"/>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8" name="Marcador de pie de página 7">
            <a:extLst>
              <a:ext uri="{FF2B5EF4-FFF2-40B4-BE49-F238E27FC236}">
                <a16:creationId xmlns:a16="http://schemas.microsoft.com/office/drawing/2014/main" id="{FC6E04A4-BAC2-43F7-AC24-6A411556C59C}"/>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D273B2E4-8522-4650-A794-EC283BF7FE23}"/>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141298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2C8C9-B4D1-42BE-A0C3-E7739E9F6B7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E79E3379-5508-4320-839E-3727146A8D86}"/>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4" name="Marcador de pie de página 3">
            <a:extLst>
              <a:ext uri="{FF2B5EF4-FFF2-40B4-BE49-F238E27FC236}">
                <a16:creationId xmlns:a16="http://schemas.microsoft.com/office/drawing/2014/main" id="{67EE2651-13B9-4643-A9ED-1CB3F0B91120}"/>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EB6AA0C1-9ECF-43A7-BECE-C846DBB24FF6}"/>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56087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58BB527-4B66-46D7-8352-672A5C6088B8}"/>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3" name="Marcador de pie de página 2">
            <a:extLst>
              <a:ext uri="{FF2B5EF4-FFF2-40B4-BE49-F238E27FC236}">
                <a16:creationId xmlns:a16="http://schemas.microsoft.com/office/drawing/2014/main" id="{1C1A5263-4476-4136-B811-712863AB8221}"/>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DFDE103C-FAEA-487E-9C74-86D4E043C3F4}"/>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3224804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E86D6-AC95-4D73-A0B4-A3A8DB1DCF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249AFA4-832E-43F5-94E6-D27D06B5E8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B73C04D0-C24E-4E19-822C-D31C2718E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534F9B-122C-4EF0-B82C-582B20781169}"/>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6" name="Marcador de pie de página 5">
            <a:extLst>
              <a:ext uri="{FF2B5EF4-FFF2-40B4-BE49-F238E27FC236}">
                <a16:creationId xmlns:a16="http://schemas.microsoft.com/office/drawing/2014/main" id="{5337008E-CBC7-44C2-8A0D-E3AB60EA320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E9735B7A-50F6-4C3E-A655-DCDA6C2EEF3C}"/>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107762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F65294-9FF0-463D-BD0B-61FF3701C4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6E5108E7-9AF3-4646-9D1F-38CEADFA1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EB0FDAE-8079-491D-B315-175487FA5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47C1A7-6334-4A45-A580-DE4984FC5399}"/>
              </a:ext>
            </a:extLst>
          </p:cNvPr>
          <p:cNvSpPr>
            <a:spLocks noGrp="1"/>
          </p:cNvSpPr>
          <p:nvPr>
            <p:ph type="dt" sz="half" idx="10"/>
          </p:nvPr>
        </p:nvSpPr>
        <p:spPr/>
        <p:txBody>
          <a:bodyPr/>
          <a:lstStyle/>
          <a:p>
            <a:fld id="{0E7E767A-0EE3-48B1-B5E0-5480AC3329DA}" type="datetimeFigureOut">
              <a:rPr lang="es-PE" smtClean="0"/>
              <a:t>19/05/2021</a:t>
            </a:fld>
            <a:endParaRPr lang="es-PE"/>
          </a:p>
        </p:txBody>
      </p:sp>
      <p:sp>
        <p:nvSpPr>
          <p:cNvPr id="6" name="Marcador de pie de página 5">
            <a:extLst>
              <a:ext uri="{FF2B5EF4-FFF2-40B4-BE49-F238E27FC236}">
                <a16:creationId xmlns:a16="http://schemas.microsoft.com/office/drawing/2014/main" id="{0685C028-ADEA-4D1B-97B2-E0E95EB3315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46AC5589-2DD5-4350-BF60-59156E6EA776}"/>
              </a:ext>
            </a:extLst>
          </p:cNvPr>
          <p:cNvSpPr>
            <a:spLocks noGrp="1"/>
          </p:cNvSpPr>
          <p:nvPr>
            <p:ph type="sldNum" sz="quarter" idx="12"/>
          </p:nvPr>
        </p:nvSpPr>
        <p:spPr/>
        <p:txBody>
          <a:bodyPr/>
          <a:lstStyle/>
          <a:p>
            <a:fld id="{833C5197-D3A1-42C1-9682-CB14F38659FB}" type="slidenum">
              <a:rPr lang="es-PE" smtClean="0"/>
              <a:t>‹Nº›</a:t>
            </a:fld>
            <a:endParaRPr lang="es-PE"/>
          </a:p>
        </p:txBody>
      </p:sp>
    </p:spTree>
    <p:extLst>
      <p:ext uri="{BB962C8B-B14F-4D97-AF65-F5344CB8AC3E}">
        <p14:creationId xmlns:p14="http://schemas.microsoft.com/office/powerpoint/2010/main" val="351098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D9EDF8D-5CBD-49B9-92B4-D87A0464C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4D950CDD-9872-4629-9607-FB0B98019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8FBC31C-B414-47EF-A2A0-921119A00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E767A-0EE3-48B1-B5E0-5480AC3329DA}" type="datetimeFigureOut">
              <a:rPr lang="es-PE" smtClean="0"/>
              <a:t>19/05/2021</a:t>
            </a:fld>
            <a:endParaRPr lang="es-PE"/>
          </a:p>
        </p:txBody>
      </p:sp>
      <p:sp>
        <p:nvSpPr>
          <p:cNvPr id="5" name="Marcador de pie de página 4">
            <a:extLst>
              <a:ext uri="{FF2B5EF4-FFF2-40B4-BE49-F238E27FC236}">
                <a16:creationId xmlns:a16="http://schemas.microsoft.com/office/drawing/2014/main" id="{DEB19114-D67A-4900-8471-83EED34E66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2F9DB1E6-68E6-4B4E-9FFD-ED0E05E83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C5197-D3A1-42C1-9682-CB14F38659FB}" type="slidenum">
              <a:rPr lang="es-PE" smtClean="0"/>
              <a:t>‹Nº›</a:t>
            </a:fld>
            <a:endParaRPr lang="es-PE"/>
          </a:p>
        </p:txBody>
      </p:sp>
    </p:spTree>
    <p:extLst>
      <p:ext uri="{BB962C8B-B14F-4D97-AF65-F5344CB8AC3E}">
        <p14:creationId xmlns:p14="http://schemas.microsoft.com/office/powerpoint/2010/main" val="2991052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1579983" y="1570232"/>
            <a:ext cx="9144000" cy="2387600"/>
          </a:xfrm>
        </p:spPr>
        <p:txBody>
          <a:bodyPr>
            <a:normAutofit/>
          </a:bodyPr>
          <a:lstStyle/>
          <a:p>
            <a:r>
              <a:rPr lang="es-PE" sz="9600" dirty="0">
                <a:solidFill>
                  <a:schemeClr val="accent4"/>
                </a:solidFill>
              </a:rPr>
              <a:t>EL SANTUARIO</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5265575" y="2221107"/>
            <a:ext cx="1209869" cy="447448"/>
          </a:xfrm>
        </p:spPr>
        <p:txBody>
          <a:bodyPr/>
          <a:lstStyle/>
          <a:p>
            <a:r>
              <a:rPr lang="es-PE" dirty="0">
                <a:solidFill>
                  <a:schemeClr val="accent4">
                    <a:lumMod val="75000"/>
                  </a:schemeClr>
                </a:solidFill>
              </a:rPr>
              <a:t>SERIE</a:t>
            </a:r>
          </a:p>
        </p:txBody>
      </p:sp>
      <p:sp>
        <p:nvSpPr>
          <p:cNvPr id="6" name="Subtítulo 2">
            <a:extLst>
              <a:ext uri="{FF2B5EF4-FFF2-40B4-BE49-F238E27FC236}">
                <a16:creationId xmlns:a16="http://schemas.microsoft.com/office/drawing/2014/main" id="{88835748-44CF-4317-ADF4-AB8742684E04}"/>
              </a:ext>
            </a:extLst>
          </p:cNvPr>
          <p:cNvSpPr txBox="1">
            <a:spLocks/>
          </p:cNvSpPr>
          <p:nvPr/>
        </p:nvSpPr>
        <p:spPr>
          <a:xfrm>
            <a:off x="2611016" y="3734108"/>
            <a:ext cx="7081934" cy="44744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chemeClr val="accent4">
                    <a:lumMod val="40000"/>
                    <a:lumOff val="60000"/>
                  </a:schemeClr>
                </a:solidFill>
              </a:rPr>
              <a:t>Y como la profecía de Daniel 8: 14 se cumple cuando terminaron los 2.300 días, en 1844.</a:t>
            </a:r>
          </a:p>
        </p:txBody>
      </p:sp>
      <p:pic>
        <p:nvPicPr>
          <p:cNvPr id="8" name="Imagen 7">
            <a:extLst>
              <a:ext uri="{FF2B5EF4-FFF2-40B4-BE49-F238E27FC236}">
                <a16:creationId xmlns:a16="http://schemas.microsoft.com/office/drawing/2014/main" id="{B077A2F4-E98D-4F62-B2BF-189DE82F3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69" y="677160"/>
            <a:ext cx="1338696" cy="1338696"/>
          </a:xfrm>
          <a:prstGeom prst="rect">
            <a:avLst/>
          </a:prstGeom>
        </p:spPr>
      </p:pic>
      <p:pic>
        <p:nvPicPr>
          <p:cNvPr id="10" name="Imagen 9">
            <a:extLst>
              <a:ext uri="{FF2B5EF4-FFF2-40B4-BE49-F238E27FC236}">
                <a16:creationId xmlns:a16="http://schemas.microsoft.com/office/drawing/2014/main" id="{C0647FFA-FA23-4903-BDFF-8F1DFCCE9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501" y="4838324"/>
            <a:ext cx="2528072" cy="1387629"/>
          </a:xfrm>
          <a:prstGeom prst="rect">
            <a:avLst/>
          </a:prstGeom>
        </p:spPr>
      </p:pic>
      <p:pic>
        <p:nvPicPr>
          <p:cNvPr id="12" name="Imagen 11">
            <a:extLst>
              <a:ext uri="{FF2B5EF4-FFF2-40B4-BE49-F238E27FC236}">
                <a16:creationId xmlns:a16="http://schemas.microsoft.com/office/drawing/2014/main" id="{CFA16624-9F76-41C3-B0C4-6759D7320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954" y="913591"/>
            <a:ext cx="1838864" cy="1225908"/>
          </a:xfrm>
          <a:prstGeom prst="rect">
            <a:avLst/>
          </a:prstGeom>
        </p:spPr>
      </p:pic>
      <p:pic>
        <p:nvPicPr>
          <p:cNvPr id="14" name="Imagen 13">
            <a:extLst>
              <a:ext uri="{FF2B5EF4-FFF2-40B4-BE49-F238E27FC236}">
                <a16:creationId xmlns:a16="http://schemas.microsoft.com/office/drawing/2014/main" id="{C0BAB079-7E56-44DA-831E-15C3304CA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669" y="4850904"/>
            <a:ext cx="991490" cy="1098643"/>
          </a:xfrm>
          <a:prstGeom prst="rect">
            <a:avLst/>
          </a:prstGeom>
        </p:spPr>
      </p:pic>
      <p:pic>
        <p:nvPicPr>
          <p:cNvPr id="5" name="Imagen 4">
            <a:extLst>
              <a:ext uri="{FF2B5EF4-FFF2-40B4-BE49-F238E27FC236}">
                <a16:creationId xmlns:a16="http://schemas.microsoft.com/office/drawing/2014/main" id="{5C54AC82-A0AD-415C-BA58-ACD1C9EC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037" y="4778432"/>
            <a:ext cx="1200914" cy="621793"/>
          </a:xfrm>
          <a:prstGeom prst="rect">
            <a:avLst/>
          </a:prstGeom>
        </p:spPr>
      </p:pic>
    </p:spTree>
    <p:extLst>
      <p:ext uri="{BB962C8B-B14F-4D97-AF65-F5344CB8AC3E}">
        <p14:creationId xmlns:p14="http://schemas.microsoft.com/office/powerpoint/2010/main" val="2788299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174281" y="4644149"/>
            <a:ext cx="9580580" cy="1039045"/>
          </a:xfrm>
        </p:spPr>
        <p:txBody>
          <a:bodyPr>
            <a:noAutofit/>
          </a:bodyPr>
          <a:lstStyle/>
          <a:p>
            <a:r>
              <a:rPr lang="es-PE" dirty="0">
                <a:solidFill>
                  <a:schemeClr val="bg1"/>
                </a:solidFill>
              </a:rPr>
              <a:t>“El pueblo de Dios ha de tener sus ojos fijos en el </a:t>
            </a:r>
            <a:r>
              <a:rPr lang="es-PE" dirty="0">
                <a:solidFill>
                  <a:srgbClr val="FFC000"/>
                </a:solidFill>
              </a:rPr>
              <a:t>santuario</a:t>
            </a:r>
            <a:r>
              <a:rPr lang="es-PE" dirty="0">
                <a:solidFill>
                  <a:schemeClr val="bg1"/>
                </a:solidFill>
              </a:rPr>
              <a:t> celestial, donde se esta realizando el servicio final de nuestro gran Sumo Sacerdote en la obra del juicio, donde Él esta intercediendo por su pueblo”.</a:t>
            </a:r>
            <a:endParaRPr lang="es-PE" sz="2000" dirty="0">
              <a:solidFill>
                <a:schemeClr val="bg1"/>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1400960" y="1491577"/>
            <a:ext cx="9127222" cy="10390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000" dirty="0">
                <a:solidFill>
                  <a:schemeClr val="bg1"/>
                </a:solidFill>
              </a:rPr>
              <a:t>“Cristo era el fundamento de la dispensación judía. Todo el sistema de los tipos y símbolos era una profecía resumida del Evangelio, un medio a través del cual se presentaban las promesas de la redención”. </a:t>
            </a:r>
            <a:r>
              <a:rPr lang="es-PE" sz="2000" dirty="0">
                <a:solidFill>
                  <a:srgbClr val="00B0F0"/>
                </a:solidFill>
              </a:rPr>
              <a:t>HAP, 13</a:t>
            </a:r>
            <a:endParaRPr lang="es-PE" sz="1800" dirty="0">
              <a:solidFill>
                <a:srgbClr val="00B0F0"/>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1305710" y="2909478"/>
            <a:ext cx="9563453" cy="10390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chemeClr val="bg1"/>
                </a:solidFill>
              </a:rPr>
              <a:t>“</a:t>
            </a:r>
            <a:r>
              <a:rPr lang="es-PE" dirty="0">
                <a:solidFill>
                  <a:srgbClr val="92D050"/>
                </a:solidFill>
              </a:rPr>
              <a:t>Como pueblo, debemos ser estudiantes fervorosos de la profecía, no debemos descansar hasta que entendamos claramente el tema del </a:t>
            </a:r>
            <a:r>
              <a:rPr lang="es-PE" dirty="0">
                <a:solidFill>
                  <a:srgbClr val="FFC000"/>
                </a:solidFill>
              </a:rPr>
              <a:t>santuario</a:t>
            </a:r>
            <a:r>
              <a:rPr lang="es-PE" dirty="0">
                <a:solidFill>
                  <a:srgbClr val="92D050"/>
                </a:solidFill>
              </a:rPr>
              <a:t>, que ah sido presentado en las visiones de Daniel y Juan</a:t>
            </a:r>
            <a:r>
              <a:rPr lang="es-PE" dirty="0">
                <a:solidFill>
                  <a:schemeClr val="bg1"/>
                </a:solidFill>
              </a:rPr>
              <a:t>”. </a:t>
            </a:r>
            <a:r>
              <a:rPr lang="es-PE" dirty="0">
                <a:solidFill>
                  <a:srgbClr val="00B0F0"/>
                </a:solidFill>
              </a:rPr>
              <a:t>EV, 166.</a:t>
            </a:r>
            <a:endParaRPr lang="es-PE" sz="1400" dirty="0">
              <a:solidFill>
                <a:srgbClr val="00B0F0"/>
              </a:solidFill>
              <a:latin typeface="+mj-lt"/>
            </a:endParaRPr>
          </a:p>
        </p:txBody>
      </p:sp>
    </p:spTree>
    <p:extLst>
      <p:ext uri="{BB962C8B-B14F-4D97-AF65-F5344CB8AC3E}">
        <p14:creationId xmlns:p14="http://schemas.microsoft.com/office/powerpoint/2010/main" val="50494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72BAA4-0FBD-48E0-A598-9A4CF4CF5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3505944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076586" y="3546861"/>
            <a:ext cx="10038828" cy="2873228"/>
          </a:xfrm>
        </p:spPr>
        <p:txBody>
          <a:bodyPr>
            <a:noAutofit/>
          </a:bodyPr>
          <a:lstStyle/>
          <a:p>
            <a:r>
              <a:rPr lang="es-PE" dirty="0">
                <a:solidFill>
                  <a:schemeClr val="bg1"/>
                </a:solidFill>
              </a:rPr>
              <a:t>Cada cual tiene un alma que salvar o que perder. Todos tienen una causa pendiente ante el tribunal de Dios. Cada cual deberá encontrarse cara a cara con el gran Juez.</a:t>
            </a:r>
            <a:br>
              <a:rPr lang="es-PE" sz="2000" dirty="0">
                <a:solidFill>
                  <a:schemeClr val="bg1"/>
                </a:solidFill>
              </a:rPr>
            </a:br>
            <a:br>
              <a:rPr lang="es-PE" sz="2000" dirty="0">
                <a:solidFill>
                  <a:schemeClr val="bg1"/>
                </a:solidFill>
              </a:rPr>
            </a:br>
            <a:r>
              <a:rPr lang="es-PE" dirty="0">
                <a:solidFill>
                  <a:schemeClr val="bg1"/>
                </a:solidFill>
              </a:rPr>
              <a:t>¡Cuán importante es, pues, que cada uno contemple a menudo de antemano la solemne escena del juicio en sesión, cuando serán abiertos los libros, cuando con Daniel, cada cual tendrá que estar en fin al fin de los días!” </a:t>
            </a:r>
            <a:r>
              <a:rPr lang="es-PE" dirty="0">
                <a:solidFill>
                  <a:srgbClr val="00B0F0"/>
                </a:solidFill>
              </a:rPr>
              <a:t>CS, 542.</a:t>
            </a:r>
            <a:endParaRPr lang="es-PE" sz="2000" dirty="0">
              <a:solidFill>
                <a:srgbClr val="00B0F0"/>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1400960" y="1349721"/>
            <a:ext cx="9127222" cy="10390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rgbClr val="92D050"/>
                </a:solidFill>
              </a:rPr>
              <a:t>“El pueblo de Dios deberá comprender claramente el asunto del santuario y del juicio investigador" Todos necesitan conocer por si mismos el ministerio y la obra de su gran Sumo Sacerdote.</a:t>
            </a:r>
            <a:endParaRPr lang="es-PE" sz="2000" dirty="0">
              <a:solidFill>
                <a:srgbClr val="92D050"/>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1227587" y="2569970"/>
            <a:ext cx="9127223" cy="7571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chemeClr val="bg1"/>
                </a:solidFill>
              </a:rPr>
              <a:t>De otro modo les será imposible ejercitar la fe tan esencial en nuestros tiempos, o desempeñar el puesto al que dios los llama”.</a:t>
            </a:r>
            <a:endParaRPr lang="es-PE" sz="1400" dirty="0">
              <a:solidFill>
                <a:schemeClr val="bg1"/>
              </a:solidFill>
              <a:latin typeface="+mj-lt"/>
            </a:endParaRPr>
          </a:p>
        </p:txBody>
      </p:sp>
    </p:spTree>
    <p:extLst>
      <p:ext uri="{BB962C8B-B14F-4D97-AF65-F5344CB8AC3E}">
        <p14:creationId xmlns:p14="http://schemas.microsoft.com/office/powerpoint/2010/main" val="194963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72BAA4-0FBD-48E0-A598-9A4CF4CF5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292718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034640" y="3340566"/>
            <a:ext cx="9454395" cy="2912662"/>
          </a:xfrm>
        </p:spPr>
        <p:txBody>
          <a:bodyPr>
            <a:noAutofit/>
          </a:bodyPr>
          <a:lstStyle/>
          <a:p>
            <a:r>
              <a:rPr lang="es-PE" sz="2200" dirty="0">
                <a:solidFill>
                  <a:schemeClr val="bg1"/>
                </a:solidFill>
              </a:rPr>
              <a:t>El </a:t>
            </a:r>
            <a:r>
              <a:rPr lang="es-PE" sz="2200" dirty="0">
                <a:solidFill>
                  <a:srgbClr val="FFC000"/>
                </a:solidFill>
              </a:rPr>
              <a:t>santuario</a:t>
            </a:r>
            <a:r>
              <a:rPr lang="es-PE" sz="2200" dirty="0">
                <a:solidFill>
                  <a:schemeClr val="bg1"/>
                </a:solidFill>
              </a:rPr>
              <a:t> un punto de ataque especial</a:t>
            </a:r>
            <a:br>
              <a:rPr lang="es-PE" sz="2200" dirty="0">
                <a:solidFill>
                  <a:schemeClr val="bg1"/>
                </a:solidFill>
              </a:rPr>
            </a:br>
            <a:r>
              <a:rPr lang="es-PE" sz="2200" dirty="0">
                <a:solidFill>
                  <a:schemeClr val="bg1"/>
                </a:solidFill>
              </a:rPr>
              <a:t>“El futuro, toda clase de engaño va a levantarse, y necesitamos tierra firme para nuestros pies. Necesitamos pilares firmes para el edificio. Ningún alfiler se moverá de lo que el Señor ha establecido. El enemigo introducirá falsas teorías, tales como la doctrina de que no hay </a:t>
            </a:r>
            <a:r>
              <a:rPr lang="es-PE" sz="2200" dirty="0">
                <a:solidFill>
                  <a:srgbClr val="FFC000"/>
                </a:solidFill>
              </a:rPr>
              <a:t>santuario</a:t>
            </a:r>
            <a:r>
              <a:rPr lang="es-PE" sz="2200" dirty="0">
                <a:solidFill>
                  <a:schemeClr val="bg1"/>
                </a:solidFill>
              </a:rPr>
              <a:t>”.</a:t>
            </a:r>
            <a:br>
              <a:rPr lang="es-PE" sz="2200" dirty="0">
                <a:solidFill>
                  <a:schemeClr val="bg1"/>
                </a:solidFill>
              </a:rPr>
            </a:br>
            <a:br>
              <a:rPr lang="es-PE" sz="2200" dirty="0">
                <a:solidFill>
                  <a:schemeClr val="bg1"/>
                </a:solidFill>
              </a:rPr>
            </a:br>
            <a:r>
              <a:rPr lang="es-PE" sz="2200" dirty="0">
                <a:solidFill>
                  <a:srgbClr val="92D050"/>
                </a:solidFill>
              </a:rPr>
              <a:t>Este es uno de los puntos sobre los cuales habrá un apartamiento de la fe. </a:t>
            </a:r>
            <a:r>
              <a:rPr lang="es-PE" sz="2200" dirty="0">
                <a:solidFill>
                  <a:schemeClr val="bg1"/>
                </a:solidFill>
              </a:rPr>
              <a:t>Dónde hallaremos seguridad a no ser que sea en las verdades que el Señor ha estado dando durante los últimos cincuenta años”. </a:t>
            </a:r>
            <a:r>
              <a:rPr lang="es-PE" sz="2200" dirty="0">
                <a:solidFill>
                  <a:srgbClr val="00B0F0"/>
                </a:solidFill>
              </a:rPr>
              <a:t>RYH, 25 de mayo de 1905.</a:t>
            </a:r>
            <a:endParaRPr lang="es-PE" sz="2200" dirty="0">
              <a:solidFill>
                <a:srgbClr val="00B0F0"/>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1227587" y="1379913"/>
            <a:ext cx="9261448" cy="10390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200" dirty="0">
                <a:solidFill>
                  <a:srgbClr val="FFFF00"/>
                </a:solidFill>
              </a:rPr>
              <a:t>Es esencial que sepamos donde esta Jesús y que está haciendo en su ministerio en el santuario celestial, para que no seamos engañados por satanás. </a:t>
            </a:r>
            <a:r>
              <a:rPr lang="es-PE" sz="2200" dirty="0">
                <a:solidFill>
                  <a:srgbClr val="00B0F0"/>
                </a:solidFill>
              </a:rPr>
              <a:t>PE, 53-56.</a:t>
            </a:r>
            <a:endParaRPr lang="es-PE" sz="2200" dirty="0">
              <a:solidFill>
                <a:srgbClr val="00B0F0"/>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1227587" y="2301522"/>
            <a:ext cx="9127223" cy="7571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chemeClr val="bg1"/>
                </a:solidFill>
              </a:rPr>
              <a:t>“Y harán un santuario para mi y habitare en medio de ellos. Mira, hazlos conforme al modelo que te ha sido mostrado en el monte” </a:t>
            </a:r>
            <a:r>
              <a:rPr lang="es-PE" dirty="0">
                <a:solidFill>
                  <a:srgbClr val="FFFF00"/>
                </a:solidFill>
              </a:rPr>
              <a:t>Ex. 25:8, 40.</a:t>
            </a:r>
            <a:br>
              <a:rPr lang="es-PE" dirty="0">
                <a:solidFill>
                  <a:srgbClr val="FFFF00"/>
                </a:solidFill>
              </a:rPr>
            </a:br>
            <a:endParaRPr lang="es-PE" sz="1400" dirty="0">
              <a:solidFill>
                <a:srgbClr val="FFFF00"/>
              </a:solidFill>
              <a:latin typeface="+mj-lt"/>
            </a:endParaRPr>
          </a:p>
        </p:txBody>
      </p:sp>
    </p:spTree>
    <p:extLst>
      <p:ext uri="{BB962C8B-B14F-4D97-AF65-F5344CB8AC3E}">
        <p14:creationId xmlns:p14="http://schemas.microsoft.com/office/powerpoint/2010/main" val="364186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72BAA4-0FBD-48E0-A598-9A4CF4CF5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87935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705760" y="4358098"/>
            <a:ext cx="8780479" cy="1792306"/>
          </a:xfrm>
        </p:spPr>
        <p:txBody>
          <a:bodyPr>
            <a:noAutofit/>
          </a:bodyPr>
          <a:lstStyle/>
          <a:p>
            <a:r>
              <a:rPr lang="es-PE" sz="2000" dirty="0">
                <a:solidFill>
                  <a:schemeClr val="bg1"/>
                </a:solidFill>
              </a:rPr>
              <a:t>“</a:t>
            </a:r>
            <a:r>
              <a:rPr lang="es-PE" sz="2000" dirty="0">
                <a:solidFill>
                  <a:srgbClr val="92D050"/>
                </a:solidFill>
              </a:rPr>
              <a:t>Se que la cuestión del Santuario, tal cual la hemos sostenido durante tantos años, esta basada en justicia y verdad. El enemigo es quien desvía las mentes. Le agrada cuando los que conocen la verdad se dedican a coleccionar textos para amontonarlos en derredor de teorías, erróneas, que no tienen fundamento de verdad. Los pasajes de la Escritura así empleados están mal aplicados, no fueron dados para sostener el error si no la fortalecer la verdad</a:t>
            </a:r>
            <a:r>
              <a:rPr lang="es-PE" sz="2000" dirty="0">
                <a:solidFill>
                  <a:schemeClr val="bg1"/>
                </a:solidFill>
              </a:rPr>
              <a:t>”. </a:t>
            </a:r>
            <a:r>
              <a:rPr lang="es-PE" sz="2000" dirty="0">
                <a:solidFill>
                  <a:srgbClr val="00B0F0"/>
                </a:solidFill>
              </a:rPr>
              <a:t>OE, 318 de 1915.</a:t>
            </a:r>
            <a:endParaRPr lang="es-PE" sz="2000" dirty="0">
              <a:solidFill>
                <a:srgbClr val="00B0F0"/>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1227587" y="1379913"/>
            <a:ext cx="9454395" cy="10390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000" dirty="0">
                <a:solidFill>
                  <a:schemeClr val="bg1"/>
                </a:solidFill>
              </a:rPr>
              <a:t>“Satanás se está esforzando continuamente para introducir suposiciones raras con relación al </a:t>
            </a:r>
            <a:r>
              <a:rPr lang="es-PE" sz="2000" dirty="0">
                <a:solidFill>
                  <a:srgbClr val="FFC000"/>
                </a:solidFill>
              </a:rPr>
              <a:t>santuario</a:t>
            </a:r>
            <a:r>
              <a:rPr lang="es-PE" sz="2000" dirty="0">
                <a:solidFill>
                  <a:schemeClr val="bg1"/>
                </a:solidFill>
              </a:rPr>
              <a:t>, convirtiendo las maravillosas representaciones de Dios y el Ministerio de Cristo a favor de nuestra salvación en algo que satisfaga a la mente carnal”.</a:t>
            </a:r>
            <a:endParaRPr lang="es-PE" sz="1800" dirty="0">
              <a:solidFill>
                <a:schemeClr val="bg1"/>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910903" y="2565792"/>
            <a:ext cx="10252748" cy="17923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000" dirty="0">
                <a:solidFill>
                  <a:schemeClr val="bg1"/>
                </a:solidFill>
              </a:rPr>
              <a:t>“Quita su poder gobernante de los corazones de los creyentes y lo reemplaza con teorías fanáticas inventadas para hacer nulas las verdades de la propiciación, y destruir nuestra confianza en las doctrinas que hemos tenido por sagradas desde que se recibió el mensaje del tercer ángel. Así nos robaría de nuestra fe justamente el mensaje que nos ha hecho un pueblo apartado, y que ha dado carácter y poder a nuestra obra”. </a:t>
            </a:r>
            <a:r>
              <a:rPr lang="es-PE" sz="2000" dirty="0" err="1">
                <a:solidFill>
                  <a:srgbClr val="00B0F0"/>
                </a:solidFill>
              </a:rPr>
              <a:t>Special</a:t>
            </a:r>
            <a:r>
              <a:rPr lang="es-PE" sz="2000" dirty="0">
                <a:solidFill>
                  <a:srgbClr val="00B0F0"/>
                </a:solidFill>
              </a:rPr>
              <a:t> Testimonies, Serie B, N°7, Pag 17, de 1903</a:t>
            </a:r>
            <a:endParaRPr lang="es-PE" sz="1200" dirty="0">
              <a:solidFill>
                <a:srgbClr val="00B0F0"/>
              </a:solidFill>
              <a:latin typeface="+mj-lt"/>
            </a:endParaRPr>
          </a:p>
        </p:txBody>
      </p:sp>
    </p:spTree>
    <p:extLst>
      <p:ext uri="{BB962C8B-B14F-4D97-AF65-F5344CB8AC3E}">
        <p14:creationId xmlns:p14="http://schemas.microsoft.com/office/powerpoint/2010/main" val="156458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784370" y="3202826"/>
            <a:ext cx="10623259" cy="1006669"/>
          </a:xfrm>
        </p:spPr>
        <p:txBody>
          <a:bodyPr>
            <a:normAutofit/>
          </a:bodyPr>
          <a:lstStyle/>
          <a:p>
            <a:r>
              <a:rPr lang="es-PE" sz="5400" dirty="0">
                <a:solidFill>
                  <a:schemeClr val="accent4"/>
                </a:solidFill>
              </a:rPr>
              <a:t>“HABITARÉ EN MEDIO DE ELLOS”</a:t>
            </a: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267201" y="2669183"/>
            <a:ext cx="3316448" cy="592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000" dirty="0">
                <a:solidFill>
                  <a:schemeClr val="accent4">
                    <a:lumMod val="75000"/>
                  </a:schemeClr>
                </a:solidFill>
              </a:rPr>
              <a:t>EL SANTUARIO</a:t>
            </a:r>
          </a:p>
        </p:txBody>
      </p:sp>
      <p:sp>
        <p:nvSpPr>
          <p:cNvPr id="7" name="Título 1">
            <a:extLst>
              <a:ext uri="{FF2B5EF4-FFF2-40B4-BE49-F238E27FC236}">
                <a16:creationId xmlns:a16="http://schemas.microsoft.com/office/drawing/2014/main" id="{E7FBFEF4-30D1-4194-B8A1-D4FA255B7D67}"/>
              </a:ext>
            </a:extLst>
          </p:cNvPr>
          <p:cNvSpPr txBox="1">
            <a:spLocks/>
          </p:cNvSpPr>
          <p:nvPr/>
        </p:nvSpPr>
        <p:spPr>
          <a:xfrm>
            <a:off x="4214070" y="706843"/>
            <a:ext cx="3316448" cy="592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000" dirty="0">
                <a:solidFill>
                  <a:schemeClr val="bg1"/>
                </a:solidFill>
              </a:rPr>
              <a:t>PROXIMO ESTUDIO</a:t>
            </a:r>
          </a:p>
        </p:txBody>
      </p:sp>
      <p:sp>
        <p:nvSpPr>
          <p:cNvPr id="8" name="Subtítulo 2">
            <a:extLst>
              <a:ext uri="{FF2B5EF4-FFF2-40B4-BE49-F238E27FC236}">
                <a16:creationId xmlns:a16="http://schemas.microsoft.com/office/drawing/2014/main" id="{87836DC0-5945-4407-85DD-B8926DBFC6BC}"/>
              </a:ext>
            </a:extLst>
          </p:cNvPr>
          <p:cNvSpPr>
            <a:spLocks noGrp="1"/>
          </p:cNvSpPr>
          <p:nvPr>
            <p:ph type="subTitle" idx="1"/>
          </p:nvPr>
        </p:nvSpPr>
        <p:spPr>
          <a:xfrm>
            <a:off x="5228211" y="2425639"/>
            <a:ext cx="1209869" cy="447448"/>
          </a:xfrm>
        </p:spPr>
        <p:txBody>
          <a:bodyPr/>
          <a:lstStyle/>
          <a:p>
            <a:r>
              <a:rPr lang="es-PE" dirty="0">
                <a:solidFill>
                  <a:schemeClr val="accent4">
                    <a:lumMod val="60000"/>
                    <a:lumOff val="40000"/>
                  </a:schemeClr>
                </a:solidFill>
              </a:rPr>
              <a:t>SERIE</a:t>
            </a:r>
          </a:p>
        </p:txBody>
      </p:sp>
    </p:spTree>
    <p:extLst>
      <p:ext uri="{BB962C8B-B14F-4D97-AF65-F5344CB8AC3E}">
        <p14:creationId xmlns:p14="http://schemas.microsoft.com/office/powerpoint/2010/main" val="2911537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8122921"/>
          </a:xfrm>
        </p:spPr>
      </p:pic>
      <p:sp>
        <p:nvSpPr>
          <p:cNvPr id="5" name="Título 1"/>
          <p:cNvSpPr txBox="1">
            <a:spLocks/>
          </p:cNvSpPr>
          <p:nvPr/>
        </p:nvSpPr>
        <p:spPr>
          <a:xfrm>
            <a:off x="1517818" y="1047383"/>
            <a:ext cx="6810633" cy="1660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1050" dirty="0">
                <a:solidFill>
                  <a:schemeClr val="bg1"/>
                </a:solidFill>
              </a:rPr>
              <a:t>ELABORADO POR:</a:t>
            </a:r>
            <a:br>
              <a:rPr lang="es-PE" sz="2400" dirty="0">
                <a:solidFill>
                  <a:schemeClr val="bg1"/>
                </a:solidFill>
              </a:rPr>
            </a:br>
            <a:r>
              <a:rPr lang="es-PE" sz="2400" dirty="0">
                <a:solidFill>
                  <a:schemeClr val="bg1"/>
                </a:solidFill>
              </a:rPr>
              <a:t>ELVIS J. BRAVO B.</a:t>
            </a:r>
          </a:p>
        </p:txBody>
      </p:sp>
      <p:sp>
        <p:nvSpPr>
          <p:cNvPr id="3" name="CuadroTexto 2"/>
          <p:cNvSpPr txBox="1"/>
          <p:nvPr/>
        </p:nvSpPr>
        <p:spPr>
          <a:xfrm>
            <a:off x="1698020" y="3293442"/>
            <a:ext cx="6450227" cy="923330"/>
          </a:xfrm>
          <a:prstGeom prst="rect">
            <a:avLst/>
          </a:prstGeom>
          <a:noFill/>
        </p:spPr>
        <p:txBody>
          <a:bodyPr wrap="square" rtlCol="0">
            <a:spAutoFit/>
          </a:bodyPr>
          <a:lstStyle/>
          <a:p>
            <a:pPr algn="ctr"/>
            <a:r>
              <a:rPr lang="es-PE" dirty="0">
                <a:solidFill>
                  <a:schemeClr val="bg1"/>
                </a:solidFill>
              </a:rPr>
              <a:t>Y será predicado este evangelio del reino en todo el mundo, para testimonio a todas las naciones; y entonces vendrá el fin.</a:t>
            </a:r>
          </a:p>
          <a:p>
            <a:pPr algn="ctr"/>
            <a:r>
              <a:rPr lang="es-PE" b="1" dirty="0">
                <a:solidFill>
                  <a:schemeClr val="bg1"/>
                </a:solidFill>
              </a:rPr>
              <a:t>Mateo 24:14</a:t>
            </a:r>
            <a:endParaRPr lang="es-PE" dirty="0">
              <a:solidFill>
                <a:schemeClr val="bg1"/>
              </a:solidFill>
            </a:endParaRPr>
          </a:p>
        </p:txBody>
      </p:sp>
      <p:pic>
        <p:nvPicPr>
          <p:cNvPr id="9" name="Imagen 8">
            <a:extLst>
              <a:ext uri="{FF2B5EF4-FFF2-40B4-BE49-F238E27FC236}">
                <a16:creationId xmlns:a16="http://schemas.microsoft.com/office/drawing/2014/main" id="{CFF3D792-26CD-4E31-8E2E-941373249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676" y="5104426"/>
            <a:ext cx="1200914" cy="621793"/>
          </a:xfrm>
          <a:prstGeom prst="rect">
            <a:avLst/>
          </a:prstGeom>
        </p:spPr>
      </p:pic>
    </p:spTree>
    <p:extLst>
      <p:ext uri="{BB962C8B-B14F-4D97-AF65-F5344CB8AC3E}">
        <p14:creationId xmlns:p14="http://schemas.microsoft.com/office/powerpoint/2010/main" val="968664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1482055" y="-144375"/>
            <a:ext cx="9144000" cy="2387600"/>
          </a:xfrm>
        </p:spPr>
        <p:txBody>
          <a:bodyPr/>
          <a:lstStyle/>
          <a:p>
            <a:r>
              <a:rPr lang="es-PE"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125523" y="2880787"/>
            <a:ext cx="9940953" cy="2832115"/>
          </a:xfrm>
        </p:spPr>
        <p:txBody>
          <a:bodyPr>
            <a:noAutofit/>
          </a:bodyPr>
          <a:lstStyle/>
          <a:p>
            <a:r>
              <a:rPr lang="es-PE" sz="2000" dirty="0">
                <a:solidFill>
                  <a:schemeClr val="bg1"/>
                </a:solidFill>
                <a:latin typeface="+mj-lt"/>
              </a:rPr>
              <a:t>Las Escrituras contestan con claridad a la pregunta: </a:t>
            </a:r>
            <a:r>
              <a:rPr lang="es-PE" sz="2000" dirty="0">
                <a:solidFill>
                  <a:srgbClr val="92D050"/>
                </a:solidFill>
                <a:latin typeface="+mj-lt"/>
              </a:rPr>
              <a:t>¿Qué es el santuario? </a:t>
            </a:r>
            <a:r>
              <a:rPr lang="es-PE" sz="2000" dirty="0">
                <a:solidFill>
                  <a:schemeClr val="bg1"/>
                </a:solidFill>
                <a:latin typeface="+mj-lt"/>
              </a:rPr>
              <a:t>La palabra </a:t>
            </a:r>
            <a:r>
              <a:rPr lang="es-PE" sz="2000" dirty="0">
                <a:solidFill>
                  <a:srgbClr val="FFC000"/>
                </a:solidFill>
                <a:latin typeface="+mj-lt"/>
              </a:rPr>
              <a:t>"santuario“</a:t>
            </a:r>
            <a:r>
              <a:rPr lang="es-PE" sz="2000" dirty="0">
                <a:solidFill>
                  <a:schemeClr val="bg1"/>
                </a:solidFill>
                <a:latin typeface="+mj-lt"/>
              </a:rPr>
              <a:t>, tal cual la usa la Biblia, se refiere, en primer lugar, al tabernáculo que construyó Moisés, como figura o imagen de las cosas celestiales; y, en segundo lugar, al </a:t>
            </a:r>
            <a:r>
              <a:rPr lang="es-PE" sz="2000" dirty="0">
                <a:solidFill>
                  <a:srgbClr val="FFC000"/>
                </a:solidFill>
                <a:latin typeface="+mj-lt"/>
              </a:rPr>
              <a:t>"verdadero tabernáculo" </a:t>
            </a:r>
            <a:r>
              <a:rPr lang="es-PE" sz="2000" dirty="0">
                <a:solidFill>
                  <a:schemeClr val="bg1"/>
                </a:solidFill>
                <a:latin typeface="+mj-lt"/>
              </a:rPr>
              <a:t>que está en el cielo, hacia el cual señalaba el santuario terrenal...</a:t>
            </a:r>
            <a:br>
              <a:rPr lang="es-PE" sz="2000" dirty="0">
                <a:solidFill>
                  <a:schemeClr val="bg1"/>
                </a:solidFill>
                <a:latin typeface="+mj-lt"/>
              </a:rPr>
            </a:br>
            <a:br>
              <a:rPr lang="es-PE" sz="2000" dirty="0">
                <a:solidFill>
                  <a:schemeClr val="bg1"/>
                </a:solidFill>
                <a:latin typeface="+mj-lt"/>
              </a:rPr>
            </a:br>
            <a:r>
              <a:rPr lang="es-PE" sz="2000" dirty="0">
                <a:solidFill>
                  <a:schemeClr val="bg1"/>
                </a:solidFill>
                <a:latin typeface="+mj-lt"/>
              </a:rPr>
              <a:t>Y como la profecía de </a:t>
            </a:r>
            <a:r>
              <a:rPr lang="es-PE" sz="2000" dirty="0">
                <a:solidFill>
                  <a:srgbClr val="FFFF00"/>
                </a:solidFill>
                <a:latin typeface="+mj-lt"/>
              </a:rPr>
              <a:t>Daniel 8: 14 </a:t>
            </a:r>
            <a:r>
              <a:rPr lang="es-PE" sz="2000" dirty="0">
                <a:solidFill>
                  <a:schemeClr val="bg1"/>
                </a:solidFill>
                <a:latin typeface="+mj-lt"/>
              </a:rPr>
              <a:t>se cumple cuando terminaron los 2.300 días, en 1844, De manera que la profecía: "Hasta dos mil y trescientas tardes y mañanas; entonces será purificado el Santuario", se refiere indudablemente al santuario que está en el cielo.</a:t>
            </a: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208478" y="652579"/>
            <a:ext cx="3316448" cy="592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000" dirty="0">
                <a:solidFill>
                  <a:schemeClr val="accent4">
                    <a:lumMod val="75000"/>
                  </a:schemeClr>
                </a:solidFill>
              </a:rPr>
              <a:t>EL SANTUARIO</a:t>
            </a:r>
          </a:p>
        </p:txBody>
      </p:sp>
    </p:spTree>
    <p:extLst>
      <p:ext uri="{BB962C8B-B14F-4D97-AF65-F5344CB8AC3E}">
        <p14:creationId xmlns:p14="http://schemas.microsoft.com/office/powerpoint/2010/main" val="398903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72BAA4-0FBD-48E0-A598-9A4CF4CF5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280983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714462" y="3107276"/>
            <a:ext cx="10912679" cy="3226411"/>
          </a:xfrm>
        </p:spPr>
        <p:txBody>
          <a:bodyPr>
            <a:noAutofit/>
          </a:bodyPr>
          <a:lstStyle/>
          <a:p>
            <a:br>
              <a:rPr lang="es-PE" sz="1800" dirty="0">
                <a:solidFill>
                  <a:schemeClr val="bg1"/>
                </a:solidFill>
              </a:rPr>
            </a:br>
            <a:r>
              <a:rPr lang="es-PE" sz="1800" dirty="0">
                <a:solidFill>
                  <a:schemeClr val="bg1"/>
                </a:solidFill>
              </a:rPr>
              <a:t>“Son muchas las preciosas verdades que contiene la palabra de Dios, pero es LA VERDAD PRESENTE lo que el rebaño necesita. He visto el peligro que existe de que los mensajeros se desvíen de los puntos importantes de la verdad presente para espaciarse en temas que no tiendan a unir el rebaño ni santificar el alma".</a:t>
            </a:r>
            <a:br>
              <a:rPr lang="es-PE" sz="2000" dirty="0">
                <a:solidFill>
                  <a:schemeClr val="bg1"/>
                </a:solidFill>
              </a:rPr>
            </a:br>
            <a:br>
              <a:rPr lang="es-PE" sz="2000" dirty="0">
                <a:solidFill>
                  <a:schemeClr val="bg1"/>
                </a:solidFill>
              </a:rPr>
            </a:br>
            <a:r>
              <a:rPr lang="es-PE" sz="2000" dirty="0">
                <a:solidFill>
                  <a:schemeClr val="bg1"/>
                </a:solidFill>
              </a:rPr>
              <a:t>En esto Satanás, aprovechará toda ventaja posible para perjudicar la causa”. </a:t>
            </a:r>
            <a:r>
              <a:rPr lang="es-PE" sz="2000" dirty="0">
                <a:solidFill>
                  <a:srgbClr val="00B0F0"/>
                </a:solidFill>
              </a:rPr>
              <a:t>Primeros Escritos 63.</a:t>
            </a:r>
            <a:br>
              <a:rPr lang="es-PE" sz="2000" dirty="0">
                <a:solidFill>
                  <a:srgbClr val="00B0F0"/>
                </a:solidFill>
              </a:rPr>
            </a:br>
            <a:br>
              <a:rPr lang="es-PE" sz="2000" dirty="0">
                <a:solidFill>
                  <a:schemeClr val="bg1"/>
                </a:solidFill>
              </a:rPr>
            </a:br>
            <a:r>
              <a:rPr lang="es-PE" sz="2000" dirty="0">
                <a:solidFill>
                  <a:schemeClr val="bg1"/>
                </a:solidFill>
              </a:rPr>
              <a:t>“Pero los temas del Santuario, en relación con los 2300 días, los mandamientos de Dios y la fe de Jesús, son perfectamente adecuados para explicar el movimiento adventista pasado y cuál es nuestra posición actual, establecer la fe de los que dudan, y dar certidumbre al glorioso futuro”. </a:t>
            </a:r>
            <a:r>
              <a:rPr lang="es-PE" sz="2000" dirty="0">
                <a:solidFill>
                  <a:srgbClr val="00B0F0"/>
                </a:solidFill>
              </a:rPr>
              <a:t>Primeros Escritos 63.</a:t>
            </a:r>
            <a:endParaRPr lang="es-PE" sz="2000" dirty="0">
              <a:solidFill>
                <a:srgbClr val="00B0F0"/>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2004966" y="1468418"/>
            <a:ext cx="7919209" cy="6123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000" dirty="0">
                <a:solidFill>
                  <a:schemeClr val="bg1"/>
                </a:solidFill>
              </a:rPr>
              <a:t>“Por esto, yo no dejaré de recordaros siempre estas cosas, aunque vosotros las sepáis, y estéis afirmados en la verdad presente” </a:t>
            </a:r>
            <a:r>
              <a:rPr lang="es-PE" sz="2000" dirty="0">
                <a:solidFill>
                  <a:srgbClr val="FFFF00"/>
                </a:solidFill>
              </a:rPr>
              <a:t>2 Pedro 1:12</a:t>
            </a:r>
            <a:endParaRPr lang="es-PE" sz="2000" dirty="0">
              <a:solidFill>
                <a:srgbClr val="FFFF00"/>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432032" y="2525930"/>
            <a:ext cx="11065079" cy="3682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1800" dirty="0">
                <a:solidFill>
                  <a:srgbClr val="92D050"/>
                </a:solidFill>
              </a:rPr>
              <a:t>“…MUCHOS DE LOS QUE PROFESAN CONOCER LA VERDAD PRESENTE NO SABEN LO QUE CREEN”. 2JT. 312</a:t>
            </a:r>
            <a:endParaRPr lang="es-PE" sz="1800" dirty="0">
              <a:solidFill>
                <a:srgbClr val="92D050"/>
              </a:solidFill>
              <a:latin typeface="+mj-lt"/>
            </a:endParaRPr>
          </a:p>
        </p:txBody>
      </p:sp>
    </p:spTree>
    <p:extLst>
      <p:ext uri="{BB962C8B-B14F-4D97-AF65-F5344CB8AC3E}">
        <p14:creationId xmlns:p14="http://schemas.microsoft.com/office/powerpoint/2010/main" val="288812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808F7C-3DD5-4D87-9630-E998D18FBF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204637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325108" y="3427745"/>
            <a:ext cx="8932179" cy="3226411"/>
          </a:xfrm>
        </p:spPr>
        <p:txBody>
          <a:bodyPr>
            <a:noAutofit/>
          </a:bodyPr>
          <a:lstStyle/>
          <a:p>
            <a:r>
              <a:rPr lang="es-PE" sz="1800" dirty="0">
                <a:solidFill>
                  <a:schemeClr val="bg1"/>
                </a:solidFill>
              </a:rPr>
              <a:t>En el </a:t>
            </a:r>
            <a:r>
              <a:rPr lang="es-PE" sz="1800" dirty="0">
                <a:solidFill>
                  <a:srgbClr val="FFC000"/>
                </a:solidFill>
              </a:rPr>
              <a:t>Santuario</a:t>
            </a:r>
            <a:r>
              <a:rPr lang="es-PE" sz="1800" dirty="0">
                <a:solidFill>
                  <a:schemeClr val="bg1"/>
                </a:solidFill>
              </a:rPr>
              <a:t> vemos la forma maravillosa en que Él (Dios) trató el pecado y a los pecadores. El </a:t>
            </a:r>
            <a:r>
              <a:rPr lang="es-PE" sz="1800" dirty="0">
                <a:solidFill>
                  <a:srgbClr val="FFC000"/>
                </a:solidFill>
              </a:rPr>
              <a:t>Santuario</a:t>
            </a:r>
            <a:r>
              <a:rPr lang="es-PE" sz="1800" dirty="0">
                <a:solidFill>
                  <a:schemeClr val="bg1"/>
                </a:solidFill>
              </a:rPr>
              <a:t> terrenal servía como una ayuda visual, un recurso didáctico. La Biblia esta llena de Símbolos. Estos proveen muchas veces evidencia visible de realidades invisibles.</a:t>
            </a:r>
            <a:br>
              <a:rPr lang="es-PE" sz="1800" dirty="0">
                <a:solidFill>
                  <a:schemeClr val="bg1"/>
                </a:solidFill>
              </a:rPr>
            </a:br>
            <a:br>
              <a:rPr lang="es-PE" sz="1800" dirty="0">
                <a:solidFill>
                  <a:schemeClr val="bg1"/>
                </a:solidFill>
              </a:rPr>
            </a:br>
            <a:r>
              <a:rPr lang="es-PE" sz="1800" dirty="0">
                <a:solidFill>
                  <a:schemeClr val="bg1"/>
                </a:solidFill>
              </a:rPr>
              <a:t>La inspiración nos dice que “Cristo mismo fue el originador del sistema Judío de Culto, en el cual se anticipaban las cosas espirituales y celestiales por medio de símbolos y sombras”. </a:t>
            </a:r>
            <a:r>
              <a:rPr lang="es-PE" sz="1800" dirty="0">
                <a:solidFill>
                  <a:srgbClr val="00B0F0"/>
                </a:solidFill>
              </a:rPr>
              <a:t>ST, 2-1-1893</a:t>
            </a:r>
            <a:r>
              <a:rPr lang="es-PE" sz="1800" dirty="0">
                <a:solidFill>
                  <a:schemeClr val="bg1"/>
                </a:solidFill>
              </a:rPr>
              <a:t>, 7 CBA, 944.</a:t>
            </a:r>
            <a:br>
              <a:rPr lang="es-PE" sz="1800" dirty="0">
                <a:solidFill>
                  <a:schemeClr val="bg1"/>
                </a:solidFill>
              </a:rPr>
            </a:br>
            <a:br>
              <a:rPr lang="es-PE" sz="1800" dirty="0">
                <a:solidFill>
                  <a:schemeClr val="bg1"/>
                </a:solidFill>
              </a:rPr>
            </a:br>
            <a:r>
              <a:rPr lang="es-PE" sz="1800" dirty="0">
                <a:solidFill>
                  <a:schemeClr val="bg1"/>
                </a:solidFill>
              </a:rPr>
              <a:t>Por ellos los Servicios nos ayudaban a entender mejor a Dios y su amor, y todavía nosotros podemos sacar provecho de ellos al estudiarlos “En todas sus partes, era un símbolo de Él (Cristo)” </a:t>
            </a:r>
            <a:r>
              <a:rPr lang="es-PE" sz="1800" dirty="0">
                <a:solidFill>
                  <a:srgbClr val="00B0F0"/>
                </a:solidFill>
              </a:rPr>
              <a:t>Deseado de todas las Gentes 21.</a:t>
            </a:r>
            <a:endParaRPr lang="es-PE" sz="1800" dirty="0">
              <a:solidFill>
                <a:srgbClr val="00B0F0"/>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1400960" y="1349721"/>
            <a:ext cx="9127222" cy="688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2000" dirty="0">
                <a:solidFill>
                  <a:schemeClr val="bg1"/>
                </a:solidFill>
              </a:rPr>
              <a:t>La doctrina del </a:t>
            </a:r>
            <a:r>
              <a:rPr lang="es-PE" sz="2000" dirty="0">
                <a:solidFill>
                  <a:srgbClr val="FFC000"/>
                </a:solidFill>
              </a:rPr>
              <a:t>Santuario</a:t>
            </a:r>
            <a:r>
              <a:rPr lang="es-PE" sz="2000" dirty="0">
                <a:solidFill>
                  <a:schemeClr val="bg1"/>
                </a:solidFill>
              </a:rPr>
              <a:t> esta en el Centro mismo del complejo de verdades cristológicas que le dan al </a:t>
            </a:r>
            <a:r>
              <a:rPr lang="es-PE" sz="2000" dirty="0">
                <a:solidFill>
                  <a:srgbClr val="92D050"/>
                </a:solidFill>
              </a:rPr>
              <a:t>Remanente</a:t>
            </a:r>
            <a:r>
              <a:rPr lang="es-PE" sz="2000" dirty="0">
                <a:solidFill>
                  <a:schemeClr val="bg1"/>
                </a:solidFill>
              </a:rPr>
              <a:t> (</a:t>
            </a:r>
            <a:r>
              <a:rPr lang="es-PE" sz="2000" dirty="0">
                <a:solidFill>
                  <a:srgbClr val="FFFF00"/>
                </a:solidFill>
              </a:rPr>
              <a:t>Ap. 12:17</a:t>
            </a:r>
            <a:r>
              <a:rPr lang="es-PE" sz="2000" dirty="0">
                <a:solidFill>
                  <a:schemeClr val="bg1"/>
                </a:solidFill>
              </a:rPr>
              <a:t>) su singularidad Histórica y Profética. </a:t>
            </a:r>
            <a:endParaRPr lang="es-PE" sz="2000" dirty="0">
              <a:solidFill>
                <a:srgbClr val="FFFF00"/>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1227587" y="2388765"/>
            <a:ext cx="9127223" cy="3682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1800" dirty="0">
                <a:solidFill>
                  <a:schemeClr val="bg1"/>
                </a:solidFill>
              </a:rPr>
              <a:t>El propósito de la doctrina Bíblica del </a:t>
            </a:r>
            <a:r>
              <a:rPr lang="es-PE" sz="1800" dirty="0">
                <a:solidFill>
                  <a:srgbClr val="FFC000"/>
                </a:solidFill>
              </a:rPr>
              <a:t>Santuario</a:t>
            </a:r>
            <a:r>
              <a:rPr lang="es-PE" sz="1800" dirty="0">
                <a:solidFill>
                  <a:schemeClr val="bg1"/>
                </a:solidFill>
              </a:rPr>
              <a:t> es </a:t>
            </a:r>
            <a:r>
              <a:rPr lang="es-PE" sz="1800" dirty="0">
                <a:solidFill>
                  <a:srgbClr val="92D050"/>
                </a:solidFill>
              </a:rPr>
              <a:t>“Comprender el significado de las verdades espirituales involucradas en el gran conflicto y plan de salvación”. </a:t>
            </a:r>
            <a:r>
              <a:rPr lang="es-PE" sz="1800" dirty="0">
                <a:solidFill>
                  <a:schemeClr val="bg1"/>
                </a:solidFill>
              </a:rPr>
              <a:t>(James Zackrison, El Santuario y el sacrificio de Cristo – SDA General conference, inter-American División, 1977).</a:t>
            </a:r>
            <a:endParaRPr lang="es-PE" sz="1400" dirty="0">
              <a:solidFill>
                <a:schemeClr val="bg1"/>
              </a:solidFill>
              <a:latin typeface="+mj-lt"/>
            </a:endParaRPr>
          </a:p>
        </p:txBody>
      </p:sp>
    </p:spTree>
    <p:extLst>
      <p:ext uri="{BB962C8B-B14F-4D97-AF65-F5344CB8AC3E}">
        <p14:creationId xmlns:p14="http://schemas.microsoft.com/office/powerpoint/2010/main" val="1983803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72BAA4-0FBD-48E0-A598-9A4CF4CF5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58021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3A0E-6813-4EFB-AF78-AA808EABF0D7}"/>
              </a:ext>
            </a:extLst>
          </p:cNvPr>
          <p:cNvSpPr>
            <a:spLocks noGrp="1"/>
          </p:cNvSpPr>
          <p:nvPr>
            <p:ph type="ctrTitle"/>
          </p:nvPr>
        </p:nvSpPr>
        <p:spPr>
          <a:xfrm>
            <a:off x="4258810" y="602245"/>
            <a:ext cx="3064779" cy="379267"/>
          </a:xfrm>
        </p:spPr>
        <p:txBody>
          <a:bodyPr>
            <a:normAutofit/>
          </a:bodyPr>
          <a:lstStyle/>
          <a:p>
            <a:r>
              <a:rPr lang="es-PE" sz="2000" dirty="0">
                <a:solidFill>
                  <a:schemeClr val="accent4"/>
                </a:solidFill>
              </a:rPr>
              <a:t>“REVELACIÓN ESPECIAL”</a:t>
            </a:r>
          </a:p>
        </p:txBody>
      </p:sp>
      <p:sp>
        <p:nvSpPr>
          <p:cNvPr id="3" name="Subtítulo 2">
            <a:extLst>
              <a:ext uri="{FF2B5EF4-FFF2-40B4-BE49-F238E27FC236}">
                <a16:creationId xmlns:a16="http://schemas.microsoft.com/office/drawing/2014/main" id="{90A3CED9-3FF6-4FB8-952F-5C635F5B13C4}"/>
              </a:ext>
            </a:extLst>
          </p:cNvPr>
          <p:cNvSpPr>
            <a:spLocks noGrp="1"/>
          </p:cNvSpPr>
          <p:nvPr>
            <p:ph type="subTitle" idx="1"/>
          </p:nvPr>
        </p:nvSpPr>
        <p:spPr>
          <a:xfrm>
            <a:off x="1227587" y="3327077"/>
            <a:ext cx="9580580" cy="3226411"/>
          </a:xfrm>
        </p:spPr>
        <p:txBody>
          <a:bodyPr>
            <a:noAutofit/>
          </a:bodyPr>
          <a:lstStyle/>
          <a:p>
            <a:r>
              <a:rPr lang="es-PE" sz="2000" dirty="0">
                <a:solidFill>
                  <a:schemeClr val="bg1"/>
                </a:solidFill>
              </a:rPr>
              <a:t>“La intercesión de Cristo por el hombre en el </a:t>
            </a:r>
            <a:r>
              <a:rPr lang="es-PE" sz="2000" dirty="0">
                <a:solidFill>
                  <a:srgbClr val="FFC000"/>
                </a:solidFill>
              </a:rPr>
              <a:t>santuario</a:t>
            </a:r>
            <a:r>
              <a:rPr lang="es-PE" sz="2000" dirty="0">
                <a:solidFill>
                  <a:schemeClr val="bg1"/>
                </a:solidFill>
              </a:rPr>
              <a:t> celestial es tan esencial para el plan de salvación como lo fue su muerte en la cruz”, </a:t>
            </a:r>
            <a:r>
              <a:rPr lang="es-PE" sz="2000" dirty="0">
                <a:solidFill>
                  <a:srgbClr val="00B0F0"/>
                </a:solidFill>
              </a:rPr>
              <a:t>CS 543</a:t>
            </a:r>
            <a:r>
              <a:rPr lang="es-PE" sz="2000" dirty="0">
                <a:solidFill>
                  <a:schemeClr val="bg1"/>
                </a:solidFill>
              </a:rPr>
              <a:t>.</a:t>
            </a:r>
            <a:br>
              <a:rPr lang="es-PE" sz="2000" dirty="0">
                <a:solidFill>
                  <a:schemeClr val="bg1"/>
                </a:solidFill>
              </a:rPr>
            </a:br>
            <a:br>
              <a:rPr lang="es-PE" sz="2000" dirty="0">
                <a:solidFill>
                  <a:schemeClr val="bg1"/>
                </a:solidFill>
              </a:rPr>
            </a:br>
            <a:r>
              <a:rPr lang="es-PE" sz="2000" dirty="0">
                <a:solidFill>
                  <a:schemeClr val="bg1"/>
                </a:solidFill>
              </a:rPr>
              <a:t>“La correcta comprensión del Ministerio del </a:t>
            </a:r>
            <a:r>
              <a:rPr lang="es-PE" sz="2000" dirty="0">
                <a:solidFill>
                  <a:srgbClr val="FFC000"/>
                </a:solidFill>
              </a:rPr>
              <a:t>santuario</a:t>
            </a:r>
            <a:r>
              <a:rPr lang="es-PE" sz="2000" dirty="0">
                <a:solidFill>
                  <a:schemeClr val="bg1"/>
                </a:solidFill>
              </a:rPr>
              <a:t> Celestial es el fundamento de nuestra fe”, </a:t>
            </a:r>
            <a:r>
              <a:rPr lang="es-PE" sz="2000" dirty="0">
                <a:solidFill>
                  <a:srgbClr val="00B0F0"/>
                </a:solidFill>
              </a:rPr>
              <a:t>El Evangelismo 165-169.</a:t>
            </a:r>
            <a:br>
              <a:rPr lang="es-PE" sz="2000" dirty="0">
                <a:solidFill>
                  <a:srgbClr val="00B0F0"/>
                </a:solidFill>
              </a:rPr>
            </a:br>
            <a:br>
              <a:rPr lang="es-PE" sz="2000" dirty="0">
                <a:solidFill>
                  <a:schemeClr val="bg1"/>
                </a:solidFill>
              </a:rPr>
            </a:br>
            <a:r>
              <a:rPr lang="es-PE" sz="2000" dirty="0">
                <a:solidFill>
                  <a:schemeClr val="bg1"/>
                </a:solidFill>
              </a:rPr>
              <a:t>“Le concierne a cada alma que habita sobre la tierra. Abre el entendimiento sobre el plan de redención, llevándonos a los últimos días y revelando el triunfo del debate entre la justicia y el pecado. Es de extrema importancia investigar este tema a fondo y ser capaces de dar razón a quien pregunte por esta esperanza”. </a:t>
            </a:r>
            <a:r>
              <a:rPr lang="es-PE" sz="2000" dirty="0">
                <a:solidFill>
                  <a:srgbClr val="00B0F0"/>
                </a:solidFill>
              </a:rPr>
              <a:t>EW, RH, 9/11/1905.</a:t>
            </a:r>
            <a:endParaRPr lang="es-PE" sz="2000" dirty="0">
              <a:solidFill>
                <a:srgbClr val="00B0F0"/>
              </a:solidFill>
              <a:latin typeface="+mj-lt"/>
            </a:endParaRPr>
          </a:p>
        </p:txBody>
      </p:sp>
      <p:sp>
        <p:nvSpPr>
          <p:cNvPr id="4" name="Título 1">
            <a:extLst>
              <a:ext uri="{FF2B5EF4-FFF2-40B4-BE49-F238E27FC236}">
                <a16:creationId xmlns:a16="http://schemas.microsoft.com/office/drawing/2014/main" id="{8A859D42-313D-416C-B467-6E753FDF6492}"/>
              </a:ext>
            </a:extLst>
          </p:cNvPr>
          <p:cNvSpPr txBox="1">
            <a:spLocks/>
          </p:cNvSpPr>
          <p:nvPr/>
        </p:nvSpPr>
        <p:spPr>
          <a:xfrm>
            <a:off x="4847438" y="203844"/>
            <a:ext cx="1887522" cy="43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1500" dirty="0">
                <a:solidFill>
                  <a:schemeClr val="accent4">
                    <a:lumMod val="75000"/>
                  </a:schemeClr>
                </a:solidFill>
              </a:rPr>
              <a:t>EL SANTUARIO</a:t>
            </a:r>
          </a:p>
        </p:txBody>
      </p:sp>
      <p:sp>
        <p:nvSpPr>
          <p:cNvPr id="5" name="Subtítulo 2">
            <a:extLst>
              <a:ext uri="{FF2B5EF4-FFF2-40B4-BE49-F238E27FC236}">
                <a16:creationId xmlns:a16="http://schemas.microsoft.com/office/drawing/2014/main" id="{556BC447-D3E0-4ABE-8C7A-C7D70A4AE6FF}"/>
              </a:ext>
            </a:extLst>
          </p:cNvPr>
          <p:cNvSpPr txBox="1">
            <a:spLocks/>
          </p:cNvSpPr>
          <p:nvPr/>
        </p:nvSpPr>
        <p:spPr>
          <a:xfrm>
            <a:off x="1400960" y="1349721"/>
            <a:ext cx="9127222" cy="688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rgbClr val="92D050"/>
                </a:solidFill>
              </a:rPr>
              <a:t>“El pueblo de Dios debería comprender claramente el asunto del </a:t>
            </a:r>
            <a:r>
              <a:rPr lang="es-PE" dirty="0">
                <a:solidFill>
                  <a:srgbClr val="FFC000"/>
                </a:solidFill>
              </a:rPr>
              <a:t>santuario</a:t>
            </a:r>
            <a:r>
              <a:rPr lang="es-PE" dirty="0">
                <a:solidFill>
                  <a:schemeClr val="bg1"/>
                </a:solidFill>
              </a:rPr>
              <a:t>” </a:t>
            </a:r>
            <a:r>
              <a:rPr lang="es-PE" dirty="0">
                <a:solidFill>
                  <a:srgbClr val="00B0F0"/>
                </a:solidFill>
              </a:rPr>
              <a:t>Conflicto de los Siglos, 542.</a:t>
            </a:r>
            <a:endParaRPr lang="es-PE" sz="2000" dirty="0">
              <a:solidFill>
                <a:srgbClr val="00B0F0"/>
              </a:solidFill>
              <a:latin typeface="+mj-lt"/>
            </a:endParaRPr>
          </a:p>
        </p:txBody>
      </p:sp>
      <p:sp>
        <p:nvSpPr>
          <p:cNvPr id="6" name="Subtítulo 2">
            <a:extLst>
              <a:ext uri="{FF2B5EF4-FFF2-40B4-BE49-F238E27FC236}">
                <a16:creationId xmlns:a16="http://schemas.microsoft.com/office/drawing/2014/main" id="{3809379A-FBC2-4B50-9C1C-E645C544C7CF}"/>
              </a:ext>
            </a:extLst>
          </p:cNvPr>
          <p:cNvSpPr txBox="1">
            <a:spLocks/>
          </p:cNvSpPr>
          <p:nvPr/>
        </p:nvSpPr>
        <p:spPr>
          <a:xfrm>
            <a:off x="1227587" y="2388765"/>
            <a:ext cx="9127223" cy="7571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dirty="0">
                <a:solidFill>
                  <a:schemeClr val="bg1"/>
                </a:solidFill>
              </a:rPr>
              <a:t>“El </a:t>
            </a:r>
            <a:r>
              <a:rPr lang="es-PE" dirty="0">
                <a:solidFill>
                  <a:srgbClr val="FFC000"/>
                </a:solidFill>
              </a:rPr>
              <a:t>santuario</a:t>
            </a:r>
            <a:r>
              <a:rPr lang="es-PE" dirty="0">
                <a:solidFill>
                  <a:schemeClr val="bg1"/>
                </a:solidFill>
              </a:rPr>
              <a:t> celestial es el centro mismo de la obra de Cristo en favor de los hombres”, </a:t>
            </a:r>
            <a:r>
              <a:rPr lang="es-PE" dirty="0">
                <a:solidFill>
                  <a:srgbClr val="00B0F0"/>
                </a:solidFill>
              </a:rPr>
              <a:t>CS543.</a:t>
            </a:r>
            <a:endParaRPr lang="es-PE" sz="1400" dirty="0">
              <a:solidFill>
                <a:srgbClr val="00B0F0"/>
              </a:solidFill>
              <a:latin typeface="+mj-lt"/>
            </a:endParaRPr>
          </a:p>
        </p:txBody>
      </p:sp>
    </p:spTree>
    <p:extLst>
      <p:ext uri="{BB962C8B-B14F-4D97-AF65-F5344CB8AC3E}">
        <p14:creationId xmlns:p14="http://schemas.microsoft.com/office/powerpoint/2010/main" val="1410845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0C1F"/>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72BAA4-0FBD-48E0-A598-9A4CF4CF58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5682427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1496</Words>
  <Application>Microsoft Office PowerPoint</Application>
  <PresentationFormat>Panorámica</PresentationFormat>
  <Paragraphs>48</Paragraphs>
  <Slides>18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Arial</vt:lpstr>
      <vt:lpstr>Calibri</vt:lpstr>
      <vt:lpstr>Calibri Light</vt:lpstr>
      <vt:lpstr>Tema de Office</vt:lpstr>
      <vt:lpstr>EL SANTUARIO</vt:lpstr>
      <vt:lpstr>“REVELACIÓN ESPECIAL”</vt:lpstr>
      <vt:lpstr>Presentación de PowerPoint</vt:lpstr>
      <vt:lpstr>“REVELACIÓN ESPECIAL”</vt:lpstr>
      <vt:lpstr>Presentación de PowerPoint</vt:lpstr>
      <vt:lpstr>“REVELACIÓN ESPECIAL”</vt:lpstr>
      <vt:lpstr>Presentación de PowerPoint</vt:lpstr>
      <vt:lpstr>“REVELACIÓN ESPECIAL”</vt:lpstr>
      <vt:lpstr>Presentación de PowerPoint</vt:lpstr>
      <vt:lpstr>“REVELACIÓN ESPECIAL”</vt:lpstr>
      <vt:lpstr>Presentación de PowerPoint</vt:lpstr>
      <vt:lpstr>“REVELACIÓN ESPECIAL”</vt:lpstr>
      <vt:lpstr>Presentación de PowerPoint</vt:lpstr>
      <vt:lpstr>“REVELACIÓN ESPECIAL”</vt:lpstr>
      <vt:lpstr>Presentación de PowerPoint</vt:lpstr>
      <vt:lpstr>“REVELACIÓN ESPECIAL”</vt:lpstr>
      <vt:lpstr>“HABITARÉ EN MEDIO DE ELLOS”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SANTUARIO</dc:title>
  <dc:creator>elvis bravo</dc:creator>
  <cp:lastModifiedBy>elvis bravo</cp:lastModifiedBy>
  <cp:revision>9</cp:revision>
  <dcterms:created xsi:type="dcterms:W3CDTF">2020-02-05T14:50:20Z</dcterms:created>
  <dcterms:modified xsi:type="dcterms:W3CDTF">2021-05-19T12:19:32Z</dcterms:modified>
</cp:coreProperties>
</file>